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1" r:id="rId8"/>
    <p:sldId id="262" r:id="rId9"/>
    <p:sldId id="263" r:id="rId10"/>
  </p:sldIdLst>
  <p:sldSz cx="14630400" cy="8229600"/>
  <p:notesSz cx="8229600" cy="14630400"/>
  <p:embeddedFontLst>
    <p:embeddedFont>
      <p:font typeface="SimSun" panose="02010600030101010101" pitchFamily="2" charset="-122"/>
      <p:regular r:id="rId14"/>
    </p:embeddedFont>
    <p:embeddedFont>
      <p:font typeface="Instrument Sans Semi Bold" pitchFamily="34" charset="0"/>
      <p:regular r:id="rId15"/>
    </p:embeddedFont>
    <p:embeddedFont>
      <p:font typeface="Instrument Sans Semi Bold" pitchFamily="34" charset="-122"/>
      <p:regular r:id="rId16"/>
    </p:embeddedFont>
    <p:embeddedFont>
      <p:font typeface="Instrument Sans Semi Bold" pitchFamily="34" charset="-120"/>
      <p:regular r:id="rId17"/>
    </p:embeddedFont>
    <p:embeddedFont>
      <p:font typeface="Instrument Sans Medium" pitchFamily="34" charset="0"/>
      <p:regular r:id="rId18"/>
    </p:embeddedFont>
    <p:embeddedFont>
      <p:font typeface="Instrument Sans Medium" pitchFamily="34" charset="-122"/>
      <p:regular r:id="rId19"/>
    </p:embeddedFont>
    <p:embeddedFont>
      <p:font typeface="Instrument Sans Medium" pitchFamily="34" charset="-120"/>
      <p:regular r:id="rId20"/>
    </p:embeddedFont>
    <p:embeddedFont>
      <p:font typeface="Calibri" panose="020F0502020204030204" charset="0"/>
      <p:regular r:id="rId21"/>
      <p:bold r:id="rId22"/>
      <p:italic r:id="rId23"/>
      <p:boldItalic r:id="rId24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font" Target="fonts/font11.fntdata"/><Relationship Id="rId23" Type="http://schemas.openxmlformats.org/officeDocument/2006/relationships/font" Target="fonts/font10.fntdata"/><Relationship Id="rId22" Type="http://schemas.openxmlformats.org/officeDocument/2006/relationships/font" Target="fonts/font9.fntdata"/><Relationship Id="rId21" Type="http://schemas.openxmlformats.org/officeDocument/2006/relationships/font" Target="fonts/font8.fntdata"/><Relationship Id="rId20" Type="http://schemas.openxmlformats.org/officeDocument/2006/relationships/font" Target="fonts/font7.fntdata"/><Relationship Id="rId2" Type="http://schemas.openxmlformats.org/officeDocument/2006/relationships/theme" Target="theme/theme1.xml"/><Relationship Id="rId19" Type="http://schemas.openxmlformats.org/officeDocument/2006/relationships/font" Target="fonts/font6.fntdata"/><Relationship Id="rId18" Type="http://schemas.openxmlformats.org/officeDocument/2006/relationships/font" Target="fonts/font5.fntdata"/><Relationship Id="rId17" Type="http://schemas.openxmlformats.org/officeDocument/2006/relationships/font" Target="fonts/font4.fntdata"/><Relationship Id="rId16" Type="http://schemas.openxmlformats.org/officeDocument/2006/relationships/font" Target="fonts/font3.fntdata"/><Relationship Id="rId15" Type="http://schemas.openxmlformats.org/officeDocument/2006/relationships/font" Target="fonts/font2.fntdata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50720" cy="8229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49301" y="1436370"/>
            <a:ext cx="13131800" cy="129921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51840" y="2907030"/>
            <a:ext cx="13139421" cy="210312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31520" y="7494270"/>
            <a:ext cx="341376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998720" y="7494270"/>
            <a:ext cx="463296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85120" y="7494270"/>
            <a:ext cx="341376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46FDEA9-29B0-4000-9A8A-EA5137E778F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228600"/>
            <a:ext cx="3291840" cy="7124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228600"/>
            <a:ext cx="9631680" cy="7124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1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1" y="5507356"/>
            <a:ext cx="12618720" cy="1800224"/>
          </a:xfrm>
        </p:spPr>
        <p:txBody>
          <a:bodyPr/>
          <a:lstStyle>
            <a:lvl1pPr marL="0" indent="0">
              <a:buNone/>
              <a:defRPr sz="2880"/>
            </a:lvl1pPr>
            <a:lvl2pPr marL="548640" indent="0">
              <a:buNone/>
              <a:defRPr sz="2400"/>
            </a:lvl2pPr>
            <a:lvl3pPr marL="1097280" indent="0">
              <a:buNone/>
              <a:defRPr sz="216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409700"/>
            <a:ext cx="6461760" cy="5943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409700"/>
            <a:ext cx="6461760" cy="5943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381" y="438150"/>
            <a:ext cx="12618720" cy="15906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8381" y="2017396"/>
            <a:ext cx="6189979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8381" y="3006090"/>
            <a:ext cx="6189979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20461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20461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381" y="548640"/>
            <a:ext cx="4719320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0461" y="1184910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8381" y="2468880"/>
            <a:ext cx="4719320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381" y="548640"/>
            <a:ext cx="4719320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20461" y="1184910"/>
            <a:ext cx="7406640" cy="58483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8381" y="2468880"/>
            <a:ext cx="4719320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4650720" cy="8229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731520" y="228600"/>
            <a:ext cx="13167360" cy="699136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731520" y="1409700"/>
            <a:ext cx="13167360" cy="59436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31520" y="7494270"/>
            <a:ext cx="341376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68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998720" y="7494270"/>
            <a:ext cx="463296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68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85120" y="7494270"/>
            <a:ext cx="341376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68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432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411480" indent="-411480" algn="l" rtl="0" fontAlgn="base">
        <a:spcBef>
          <a:spcPct val="24000"/>
        </a:spcBef>
        <a:spcAft>
          <a:spcPct val="0"/>
        </a:spcAft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rtl="0" fontAlgn="base">
        <a:spcBef>
          <a:spcPct val="24000"/>
        </a:spcBef>
        <a:spcAft>
          <a:spcPct val="0"/>
        </a:spcAft>
        <a:buChar char="–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rtl="0" fontAlgn="base">
        <a:spcBef>
          <a:spcPct val="24000"/>
        </a:spcBef>
        <a:spcAft>
          <a:spcPct val="0"/>
        </a:spcAft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rtl="0" fontAlgn="base">
        <a:spcBef>
          <a:spcPct val="24000"/>
        </a:spcBef>
        <a:spcAft>
          <a:spcPct val="0"/>
        </a:spcAft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rtl="0" fontAlgn="base">
        <a:spcBef>
          <a:spcPct val="24000"/>
        </a:spcBef>
        <a:spcAft>
          <a:spcPct val="0"/>
        </a:spcAft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0" Type="http://schemas.openxmlformats.org/officeDocument/2006/relationships/notesSlide" Target="../notesSlides/notesSlide3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image" Target="../media/image15.png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2" Type="http://schemas.openxmlformats.org/officeDocument/2006/relationships/notesSlide" Target="../notesSlides/notesSlide6.xml"/><Relationship Id="rId21" Type="http://schemas.openxmlformats.org/officeDocument/2006/relationships/slideLayout" Target="../slideLayouts/slideLayout12.xml"/><Relationship Id="rId20" Type="http://schemas.openxmlformats.org/officeDocument/2006/relationships/tags" Target="../tags/tag23.xml"/><Relationship Id="rId2" Type="http://schemas.openxmlformats.org/officeDocument/2006/relationships/image" Target="../media/image14.png"/><Relationship Id="rId19" Type="http://schemas.openxmlformats.org/officeDocument/2006/relationships/tags" Target="../tags/tag22.xml"/><Relationship Id="rId18" Type="http://schemas.openxmlformats.org/officeDocument/2006/relationships/image" Target="../media/image18.png"/><Relationship Id="rId17" Type="http://schemas.openxmlformats.org/officeDocument/2006/relationships/tags" Target="../tags/tag21.xml"/><Relationship Id="rId16" Type="http://schemas.openxmlformats.org/officeDocument/2006/relationships/tags" Target="../tags/tag20.xml"/><Relationship Id="rId15" Type="http://schemas.openxmlformats.org/officeDocument/2006/relationships/tags" Target="../tags/tag19.xml"/><Relationship Id="rId14" Type="http://schemas.openxmlformats.org/officeDocument/2006/relationships/image" Target="../media/image17.png"/><Relationship Id="rId13" Type="http://schemas.openxmlformats.org/officeDocument/2006/relationships/tags" Target="../tags/tag18.xml"/><Relationship Id="rId12" Type="http://schemas.openxmlformats.org/officeDocument/2006/relationships/tags" Target="../tags/tag17.xml"/><Relationship Id="rId11" Type="http://schemas.openxmlformats.org/officeDocument/2006/relationships/tags" Target="../tags/tag16.xml"/><Relationship Id="rId10" Type="http://schemas.openxmlformats.org/officeDocument/2006/relationships/image" Target="../media/image16.png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8290" y="3408878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i="1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What Are Air Shows?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 Exciting Display of Aviation Skill and History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7734"/>
            <a:ext cx="945261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Introduction &amp; History of Air Shows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80141"/>
            <a:ext cx="4196358" cy="5231725"/>
          </a:xfrm>
          <a:prstGeom prst="roundRect">
            <a:avLst>
              <a:gd name="adj" fmla="val 3486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080141"/>
            <a:ext cx="121920" cy="5231725"/>
          </a:xfrm>
          <a:prstGeom prst="roundRect">
            <a:avLst>
              <a:gd name="adj" fmla="val 167442"/>
            </a:avLst>
          </a:prstGeom>
          <a:solidFill>
            <a:srgbClr val="84C1FA"/>
          </a:solidFill>
        </p:spPr>
      </p:sp>
      <p:sp>
        <p:nvSpPr>
          <p:cNvPr id="5" name="Text 3"/>
          <p:cNvSpPr/>
          <p:nvPr/>
        </p:nvSpPr>
        <p:spPr>
          <a:xfrm>
            <a:off x="1142524" y="233743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Global Exhibitions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2827853"/>
            <a:ext cx="3590330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Public events showcasing diverse aircraft and thrilling demonstrations.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2524" y="4171712"/>
            <a:ext cx="3590330" cy="2513171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5216962" y="2080141"/>
            <a:ext cx="4196358" cy="5231725"/>
          </a:xfrm>
          <a:prstGeom prst="roundRect">
            <a:avLst>
              <a:gd name="adj" fmla="val 3486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186482" y="2080141"/>
            <a:ext cx="121920" cy="5231725"/>
          </a:xfrm>
          <a:prstGeom prst="roundRect">
            <a:avLst>
              <a:gd name="adj" fmla="val 167442"/>
            </a:avLst>
          </a:prstGeom>
          <a:solidFill>
            <a:srgbClr val="84C1FA"/>
          </a:solidFill>
        </p:spPr>
      </p:sp>
      <p:sp>
        <p:nvSpPr>
          <p:cNvPr id="10" name="Text 7"/>
          <p:cNvSpPr/>
          <p:nvPr/>
        </p:nvSpPr>
        <p:spPr>
          <a:xfrm>
            <a:off x="5565696" y="233743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Historic Beginnings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565696" y="2827853"/>
            <a:ext cx="359033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First major show: Grande Semaine d'Aviation, Reims, France (1909).</a:t>
            </a:r>
            <a:endParaRPr lang="en-US" sz="175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696" y="3808809"/>
            <a:ext cx="3590330" cy="2778323"/>
          </a:xfrm>
          <a:prstGeom prst="rect">
            <a:avLst/>
          </a:prstGeom>
        </p:spPr>
      </p:pic>
      <p:sp>
        <p:nvSpPr>
          <p:cNvPr id="13" name="Shape 9"/>
          <p:cNvSpPr/>
          <p:nvPr/>
        </p:nvSpPr>
        <p:spPr>
          <a:xfrm>
            <a:off x="9640133" y="2080141"/>
            <a:ext cx="4196358" cy="5231725"/>
          </a:xfrm>
          <a:prstGeom prst="roundRect">
            <a:avLst>
              <a:gd name="adj" fmla="val 3486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609653" y="2080141"/>
            <a:ext cx="121920" cy="5231725"/>
          </a:xfrm>
          <a:prstGeom prst="roundRect">
            <a:avLst>
              <a:gd name="adj" fmla="val 167442"/>
            </a:avLst>
          </a:prstGeom>
          <a:solidFill>
            <a:srgbClr val="84C1FA"/>
          </a:solidFill>
        </p:spPr>
      </p:sp>
      <p:sp>
        <p:nvSpPr>
          <p:cNvPr id="15" name="Text 11"/>
          <p:cNvSpPr/>
          <p:nvPr/>
        </p:nvSpPr>
        <p:spPr>
          <a:xfrm>
            <a:off x="9988868" y="233743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Daredevil Era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9988868" y="2827853"/>
            <a:ext cx="3590330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Early pilots performed stunts like wing walking and loops, captivating audiences and popularizing aviation.</a:t>
            </a:r>
            <a:endParaRPr lang="en-US" sz="1750" dirty="0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8868" y="4534614"/>
            <a:ext cx="3590330" cy="25199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08021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Types of Air Shows</a:t>
            </a:r>
            <a:endParaRPr lang="en-US" sz="4450" dirty="0"/>
          </a:p>
        </p:txBody>
      </p:sp>
      <p:sp>
        <p:nvSpPr>
          <p:cNvPr id="4" name="Text 1"/>
          <p:cNvSpPr/>
          <p:nvPr>
            <p:custDataLst>
              <p:tags r:id="rId1"/>
            </p:custDataLst>
          </p:nvPr>
        </p:nvSpPr>
        <p:spPr>
          <a:xfrm>
            <a:off x="793790" y="343435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altLang="en-US" sz="2200" b="1" dirty="0"/>
              <a:t>Civilian Airshows</a:t>
            </a:r>
            <a:endParaRPr lang="en-US" altLang="en-US" sz="2200" b="1" dirty="0"/>
          </a:p>
        </p:txBody>
      </p:sp>
      <p:sp>
        <p:nvSpPr>
          <p:cNvPr id="5" name="Text 2"/>
          <p:cNvSpPr/>
          <p:nvPr>
            <p:custDataLst>
              <p:tags r:id="rId2"/>
            </p:custDataLst>
          </p:nvPr>
        </p:nvSpPr>
        <p:spPr>
          <a:xfrm>
            <a:off x="793790" y="3924776"/>
            <a:ext cx="637960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/>
              <a:t>Organized by: Private Organization or flying club</a:t>
            </a:r>
            <a:endParaRPr lang="en-US" sz="200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dirty="0"/>
              <a:t>Include stunt flying,</a:t>
            </a:r>
            <a:r>
              <a:rPr lang="en-US" altLang="en-US" sz="2000" dirty="0"/>
              <a:t>aerobatics and Entertainment</a:t>
            </a:r>
            <a:endParaRPr lang="en-US" altLang="en-US" sz="200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en-US" sz="2000" dirty="0"/>
              <a:t>Example:Red Bull Air Race</a:t>
            </a:r>
            <a:endParaRPr lang="en-US" altLang="en-US" sz="2000" dirty="0"/>
          </a:p>
        </p:txBody>
      </p:sp>
      <p:sp>
        <p:nvSpPr>
          <p:cNvPr id="7" name="Text 3"/>
          <p:cNvSpPr/>
          <p:nvPr>
            <p:custDataLst>
              <p:tags r:id="rId3"/>
            </p:custDataLst>
          </p:nvPr>
        </p:nvSpPr>
        <p:spPr>
          <a:xfrm>
            <a:off x="7456884" y="3434358"/>
            <a:ext cx="3319701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/>
              <a:t>Commercial aircraft</a:t>
            </a:r>
            <a:endParaRPr lang="en-US" sz="2200" b="1" dirty="0"/>
          </a:p>
        </p:txBody>
      </p:sp>
      <p:sp>
        <p:nvSpPr>
          <p:cNvPr id="8" name="Text 4"/>
          <p:cNvSpPr/>
          <p:nvPr>
            <p:custDataLst>
              <p:tags r:id="rId4"/>
            </p:custDataLst>
          </p:nvPr>
        </p:nvSpPr>
        <p:spPr>
          <a:xfrm>
            <a:off x="7456884" y="3924776"/>
            <a:ext cx="637972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/>
              <a:t>Organized by: Aviation compines</a:t>
            </a:r>
            <a:endParaRPr lang="en-US" sz="200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en-US" sz="2000" dirty="0"/>
              <a:t>Focus on: Aircraft exhibitions, business deals</a:t>
            </a:r>
            <a:endParaRPr lang="en-US" altLang="en-US" sz="200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en-US" sz="2000" dirty="0"/>
              <a:t>Example: Dubai Airshow, Paris Airshow</a:t>
            </a:r>
            <a:endParaRPr lang="en-US" altLang="en-US" sz="2000" dirty="0"/>
          </a:p>
        </p:txBody>
      </p:sp>
      <p:sp>
        <p:nvSpPr>
          <p:cNvPr id="10" name="Text 5"/>
          <p:cNvSpPr/>
          <p:nvPr>
            <p:custDataLst>
              <p:tags r:id="rId5"/>
            </p:custDataLst>
          </p:nvPr>
        </p:nvSpPr>
        <p:spPr>
          <a:xfrm>
            <a:off x="793790" y="5705237"/>
            <a:ext cx="3229094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/>
              <a:t>Military Airshows</a:t>
            </a:r>
            <a:endParaRPr lang="en-US" sz="2200" b="1" dirty="0"/>
          </a:p>
        </p:txBody>
      </p:sp>
      <p:sp>
        <p:nvSpPr>
          <p:cNvPr id="11" name="Text 6"/>
          <p:cNvSpPr/>
          <p:nvPr>
            <p:custDataLst>
              <p:tags r:id="rId6"/>
            </p:custDataLst>
          </p:nvPr>
        </p:nvSpPr>
        <p:spPr>
          <a:xfrm>
            <a:off x="793790" y="6195655"/>
            <a:ext cx="6379607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altLang="en-US" sz="2000" dirty="0"/>
              <a:t>Organized by: Air forces or defense ministries of a country</a:t>
            </a:r>
            <a:endParaRPr lang="en-US" altLang="en-US" sz="200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en-US" sz="2000" dirty="0"/>
              <a:t>Focus on: Fighter jets, helicopters, military technology</a:t>
            </a:r>
            <a:endParaRPr lang="en-US" altLang="en-US" sz="2000" dirty="0"/>
          </a:p>
        </p:txBody>
      </p:sp>
      <p:sp>
        <p:nvSpPr>
          <p:cNvPr id="13" name="Text 7"/>
          <p:cNvSpPr/>
          <p:nvPr>
            <p:custDataLst>
              <p:tags r:id="rId7"/>
            </p:custDataLst>
          </p:nvPr>
        </p:nvSpPr>
        <p:spPr>
          <a:xfrm>
            <a:off x="7456884" y="5705237"/>
            <a:ext cx="313241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/>
              <a:t>Vintage/Historica Airshows</a:t>
            </a:r>
            <a:endParaRPr lang="en-US" sz="2200" b="1" dirty="0"/>
          </a:p>
        </p:txBody>
      </p:sp>
      <p:sp>
        <p:nvSpPr>
          <p:cNvPr id="14" name="Text 8"/>
          <p:cNvSpPr/>
          <p:nvPr>
            <p:custDataLst>
              <p:tags r:id="rId8"/>
            </p:custDataLst>
          </p:nvPr>
        </p:nvSpPr>
        <p:spPr>
          <a:xfrm>
            <a:off x="7456884" y="6195655"/>
            <a:ext cx="637972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altLang="en-US" sz="2000" dirty="0"/>
              <a:t>Organized by:historical aviation societies</a:t>
            </a:r>
            <a:endParaRPr lang="en-US" altLang="en-US" sz="200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en-US" sz="2000" dirty="0"/>
              <a:t>Focus on:demonstrating early aviation history</a:t>
            </a:r>
            <a:endParaRPr lang="en-US" altLang="en-US" sz="200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en-US" sz="2000" dirty="0"/>
              <a:t>Example: Duxford Air Festival (UK)</a:t>
            </a:r>
            <a:endParaRPr lang="en-US" alt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4721" y="490895"/>
            <a:ext cx="7765137" cy="5579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Famous Air Shows Around the World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341" y="1522214"/>
            <a:ext cx="4140518" cy="214217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614" y="1522214"/>
            <a:ext cx="4317325" cy="2142173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5696" y="1522214"/>
            <a:ext cx="4622483" cy="2142173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41" y="3807143"/>
            <a:ext cx="7042547" cy="2142173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7644" y="3807143"/>
            <a:ext cx="6180415" cy="2142173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624721" y="6065758"/>
            <a:ext cx="13380958" cy="2855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SzPct val="100000"/>
              <a:buNone/>
            </a:pPr>
            <a:r>
              <a:rPr lang="en-US" sz="24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EAA AirVenture Oshkosh (USA):</a:t>
            </a:r>
            <a:r>
              <a:rPr lang="en-US" sz="2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Largest by participating aircraft (~10,000 annually</a:t>
            </a:r>
            <a:r>
              <a:rPr lang="en-US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).</a:t>
            </a:r>
            <a:endParaRPr lang="en-US" dirty="0">
              <a:solidFill>
                <a:srgbClr val="1E3063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</p:txBody>
      </p:sp>
      <p:sp>
        <p:nvSpPr>
          <p:cNvPr id="9" name="Text 2"/>
          <p:cNvSpPr/>
          <p:nvPr/>
        </p:nvSpPr>
        <p:spPr>
          <a:xfrm>
            <a:off x="624721" y="6413659"/>
            <a:ext cx="13380958" cy="2855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SzPct val="100000"/>
              <a:buNone/>
            </a:pPr>
            <a:r>
              <a:rPr lang="en-US" sz="24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Royal International Air Tattoo (UK):</a:t>
            </a:r>
            <a:r>
              <a:rPr lang="en-US" sz="2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World's biggest military airshow</a:t>
            </a: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400" dirty="0"/>
          </a:p>
        </p:txBody>
      </p:sp>
      <p:sp>
        <p:nvSpPr>
          <p:cNvPr id="10" name="Text 3"/>
          <p:cNvSpPr/>
          <p:nvPr/>
        </p:nvSpPr>
        <p:spPr>
          <a:xfrm>
            <a:off x="624721" y="6761559"/>
            <a:ext cx="13380958" cy="2855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SzPct val="100000"/>
              <a:buNone/>
            </a:pPr>
            <a:r>
              <a:rPr lang="en-US" sz="24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Farnborough International Airshow (UK):</a:t>
            </a:r>
            <a:r>
              <a:rPr lang="en-US" sz="2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Premier aerospace trade event</a:t>
            </a: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400" dirty="0"/>
          </a:p>
        </p:txBody>
      </p:sp>
      <p:sp>
        <p:nvSpPr>
          <p:cNvPr id="11" name="Text 4"/>
          <p:cNvSpPr/>
          <p:nvPr/>
        </p:nvSpPr>
        <p:spPr>
          <a:xfrm>
            <a:off x="624721" y="7109460"/>
            <a:ext cx="13380958" cy="2855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SzPct val="100000"/>
              <a:buNone/>
            </a:pPr>
            <a:r>
              <a:rPr lang="en-US" sz="24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Dubai Airshow:</a:t>
            </a:r>
            <a:r>
              <a:rPr lang="en-US" sz="2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Major Middle East aerospace exhibition</a:t>
            </a: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400" dirty="0"/>
          </a:p>
        </p:txBody>
      </p:sp>
      <p:sp>
        <p:nvSpPr>
          <p:cNvPr id="12" name="Text 5"/>
          <p:cNvSpPr/>
          <p:nvPr/>
        </p:nvSpPr>
        <p:spPr>
          <a:xfrm>
            <a:off x="624721" y="7457361"/>
            <a:ext cx="13380958" cy="2855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SzPct val="100000"/>
              <a:buNone/>
            </a:pPr>
            <a:r>
              <a:rPr lang="en-US" sz="24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Chicago Air &amp; Water Show:</a:t>
            </a:r>
            <a:r>
              <a:rPr lang="en-US" sz="2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One of the largest free public airshows</a:t>
            </a: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2933" y="611386"/>
            <a:ext cx="5111472" cy="5382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Aerobatics &amp; Maneuvers</a:t>
            </a:r>
            <a:r>
              <a:rPr lang="en-US" sz="33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: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602933" y="1218486"/>
            <a:ext cx="2766893" cy="3228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Heart of Air Shows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602933" y="1799749"/>
            <a:ext cx="7938135" cy="5512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Iconic aerobatic figures include loops, barrel rolls, Cuban 8s, hammerhead stalls, and inverted spins.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602933" y="2411254"/>
            <a:ext cx="7938135" cy="2756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first loop was performed by Adolphe Pégoud in 1913, pioneering modern aerobatics.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02933" y="2747129"/>
            <a:ext cx="7938135" cy="5512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Teams like the Blue Angels and Thunderbirds execute precise formation flying and breathtaking solo stunts.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02933" y="3358634"/>
            <a:ext cx="7938135" cy="5512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These displays showcase exceptional pilot skill, advanced aircraft capabilities, and captivate millions globally.</a:t>
            </a:r>
            <a:endParaRPr lang="en-US" sz="13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33" y="4103608"/>
            <a:ext cx="5269111" cy="3514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5113615" cy="6331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Purpose of Air Shows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>
            <p:custDataLst>
              <p:tags r:id="rId3"/>
            </p:custDataLst>
          </p:nvPr>
        </p:nvSpPr>
        <p:spPr>
          <a:xfrm>
            <a:off x="1924764" y="1798082"/>
            <a:ext cx="2532817" cy="3164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Inspire &amp; Educate</a:t>
            </a:r>
            <a:endParaRPr lang="en-US" sz="1950" b="1" dirty="0"/>
          </a:p>
        </p:txBody>
      </p:sp>
      <p:sp>
        <p:nvSpPr>
          <p:cNvPr id="5" name="Text 2"/>
          <p:cNvSpPr/>
          <p:nvPr>
            <p:custDataLst>
              <p:tags r:id="rId4"/>
            </p:custDataLst>
          </p:nvPr>
        </p:nvSpPr>
        <p:spPr>
          <a:xfrm>
            <a:off x="1924764" y="2236113"/>
            <a:ext cx="11996499" cy="3242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Spark public interest in aviation and aerospace technology</a:t>
            </a: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09136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>
            <p:custDataLst>
              <p:tags r:id="rId7"/>
            </p:custDataLst>
          </p:nvPr>
        </p:nvSpPr>
        <p:spPr>
          <a:xfrm>
            <a:off x="1924764" y="3013829"/>
            <a:ext cx="2619137" cy="3164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Military &amp; Community</a:t>
            </a:r>
            <a:endParaRPr lang="en-US" sz="1950" b="1" dirty="0"/>
          </a:p>
        </p:txBody>
      </p:sp>
      <p:sp>
        <p:nvSpPr>
          <p:cNvPr id="8" name="Text 4"/>
          <p:cNvSpPr/>
          <p:nvPr>
            <p:custDataLst>
              <p:tags r:id="rId8"/>
            </p:custDataLst>
          </p:nvPr>
        </p:nvSpPr>
        <p:spPr>
          <a:xfrm>
            <a:off x="1924764" y="3451860"/>
            <a:ext cx="11996499" cy="3242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Support recruitment and strengthen community relations.</a:t>
            </a:r>
            <a:endParaRPr lang="en-US" dirty="0">
              <a:solidFill>
                <a:srgbClr val="1E3063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>
            <p:custDataLst>
              <p:tags r:id="rId11"/>
            </p:custDataLst>
          </p:nvPr>
        </p:nvSpPr>
        <p:spPr>
          <a:xfrm>
            <a:off x="1924764" y="4229576"/>
            <a:ext cx="2532817" cy="3164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Industry Showcase</a:t>
            </a:r>
            <a:endParaRPr lang="en-US" sz="1950" b="1" dirty="0"/>
          </a:p>
        </p:txBody>
      </p:sp>
      <p:sp>
        <p:nvSpPr>
          <p:cNvPr id="11" name="Text 6"/>
          <p:cNvSpPr/>
          <p:nvPr>
            <p:custDataLst>
              <p:tags r:id="rId12"/>
            </p:custDataLst>
          </p:nvPr>
        </p:nvSpPr>
        <p:spPr>
          <a:xfrm>
            <a:off x="1924764" y="4667607"/>
            <a:ext cx="11996499" cy="3242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Promote innovations and sales within the aerospace sector.</a:t>
            </a:r>
            <a:endParaRPr lang="en-US" dirty="0">
              <a:solidFill>
                <a:srgbClr val="1E3063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>
            <p:custDataLst>
              <p:tags r:id="rId15"/>
            </p:custDataLst>
          </p:nvPr>
        </p:nvSpPr>
        <p:spPr>
          <a:xfrm>
            <a:off x="1924764" y="5445323"/>
            <a:ext cx="2532817" cy="3164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Celebrate History</a:t>
            </a:r>
            <a:endParaRPr lang="en-US" sz="1950" b="1" dirty="0"/>
          </a:p>
        </p:txBody>
      </p:sp>
      <p:sp>
        <p:nvSpPr>
          <p:cNvPr id="14" name="Text 8"/>
          <p:cNvSpPr/>
          <p:nvPr>
            <p:custDataLst>
              <p:tags r:id="rId16"/>
            </p:custDataLst>
          </p:nvPr>
        </p:nvSpPr>
        <p:spPr>
          <a:xfrm>
            <a:off x="1924764" y="5883354"/>
            <a:ext cx="11996499" cy="3242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Honor aviation's past and the bravery of pilots</a:t>
            </a: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>
            <p:custDataLst>
              <p:tags r:id="rId19"/>
            </p:custDataLst>
          </p:nvPr>
        </p:nvSpPr>
        <p:spPr>
          <a:xfrm>
            <a:off x="1924764" y="6661071"/>
            <a:ext cx="2532817" cy="3164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Entertainment</a:t>
            </a:r>
            <a:endParaRPr lang="en-US" sz="1950" b="1" dirty="0"/>
          </a:p>
        </p:txBody>
      </p:sp>
      <p:sp>
        <p:nvSpPr>
          <p:cNvPr id="17" name="Text 10"/>
          <p:cNvSpPr/>
          <p:nvPr>
            <p:custDataLst>
              <p:tags r:id="rId20"/>
            </p:custDataLst>
          </p:nvPr>
        </p:nvSpPr>
        <p:spPr>
          <a:xfrm>
            <a:off x="1924764" y="7099102"/>
            <a:ext cx="11996499" cy="3242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Deliver thrilling and educational experiences for all ages</a:t>
            </a: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5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793790" y="3051572"/>
            <a:ext cx="13042821" cy="21264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700"/>
              </a:lnSpc>
              <a:buNone/>
            </a:pPr>
            <a:r>
              <a:rPr lang="en-US" sz="133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Thank You!</a:t>
            </a:r>
            <a:endParaRPr lang="en-US" sz="133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DIAGRAM_VIRTUALLY_FRAME" val="{&quot;height&quot;:274.5749606299213,&quot;left&quot;:62.50314960629921,&quot;top&quot;:270.4218897637795,&quot;width&quot;:1026.9937007874018}"/>
</p:tagLst>
</file>

<file path=ppt/tags/tag10.xml><?xml version="1.0" encoding="utf-8"?>
<p:tagLst xmlns:p="http://schemas.openxmlformats.org/presentationml/2006/main">
  <p:tag name="KSO_WM_DIAGRAM_VIRTUALLY_FRAME" val="{&quot;height&quot;:478.6405511811023,&quot;left&quot;:55.83748031496062,&quot;top&quot;:125.6344094488189,&quot;width&quot;:1040.324960629921}"/>
</p:tagLst>
</file>

<file path=ppt/tags/tag11.xml><?xml version="1.0" encoding="utf-8"?>
<p:tagLst xmlns:p="http://schemas.openxmlformats.org/presentationml/2006/main">
  <p:tag name="KSO_WM_DIAGRAM_VIRTUALLY_FRAME" val="{&quot;height&quot;:478.6405511811023,&quot;left&quot;:55.83748031496062,&quot;top&quot;:125.6344094488189,&quot;width&quot;:1040.324960629921}"/>
</p:tagLst>
</file>

<file path=ppt/tags/tag12.xml><?xml version="1.0" encoding="utf-8"?>
<p:tagLst xmlns:p="http://schemas.openxmlformats.org/presentationml/2006/main">
  <p:tag name="KSO_WM_DIAGRAM_VIRTUALLY_FRAME" val="{&quot;height&quot;:478.6405511811023,&quot;left&quot;:55.83748031496062,&quot;top&quot;:125.6344094488189,&quot;width&quot;:1040.324960629921}"/>
</p:tagLst>
</file>

<file path=ppt/tags/tag13.xml><?xml version="1.0" encoding="utf-8"?>
<p:tagLst xmlns:p="http://schemas.openxmlformats.org/presentationml/2006/main">
  <p:tag name="KSO_WM_DIAGRAM_VIRTUALLY_FRAME" val="{&quot;height&quot;:478.6405511811023,&quot;left&quot;:55.83748031496062,&quot;top&quot;:125.6344094488189,&quot;width&quot;:1040.324960629921}"/>
</p:tagLst>
</file>

<file path=ppt/tags/tag14.xml><?xml version="1.0" encoding="utf-8"?>
<p:tagLst xmlns:p="http://schemas.openxmlformats.org/presentationml/2006/main">
  <p:tag name="KSO_WM_DIAGRAM_VIRTUALLY_FRAME" val="{&quot;height&quot;:478.6405511811023,&quot;left&quot;:55.83748031496062,&quot;top&quot;:125.6344094488189,&quot;width&quot;:1040.324960629921}"/>
</p:tagLst>
</file>

<file path=ppt/tags/tag15.xml><?xml version="1.0" encoding="utf-8"?>
<p:tagLst xmlns:p="http://schemas.openxmlformats.org/presentationml/2006/main">
  <p:tag name="KSO_WM_DIAGRAM_VIRTUALLY_FRAME" val="{&quot;height&quot;:478.6405511811023,&quot;left&quot;:55.83748031496062,&quot;top&quot;:125.6344094488189,&quot;width&quot;:1040.324960629921}"/>
</p:tagLst>
</file>

<file path=ppt/tags/tag16.xml><?xml version="1.0" encoding="utf-8"?>
<p:tagLst xmlns:p="http://schemas.openxmlformats.org/presentationml/2006/main">
  <p:tag name="KSO_WM_DIAGRAM_VIRTUALLY_FRAME" val="{&quot;height&quot;:478.6405511811023,&quot;left&quot;:55.83748031496062,&quot;top&quot;:125.6344094488189,&quot;width&quot;:1040.324960629921}"/>
</p:tagLst>
</file>

<file path=ppt/tags/tag17.xml><?xml version="1.0" encoding="utf-8"?>
<p:tagLst xmlns:p="http://schemas.openxmlformats.org/presentationml/2006/main">
  <p:tag name="KSO_WM_DIAGRAM_VIRTUALLY_FRAME" val="{&quot;height&quot;:478.6405511811023,&quot;left&quot;:55.83748031496062,&quot;top&quot;:125.6344094488189,&quot;width&quot;:1040.324960629921}"/>
</p:tagLst>
</file>

<file path=ppt/tags/tag18.xml><?xml version="1.0" encoding="utf-8"?>
<p:tagLst xmlns:p="http://schemas.openxmlformats.org/presentationml/2006/main">
  <p:tag name="KSO_WM_DIAGRAM_VIRTUALLY_FRAME" val="{&quot;height&quot;:478.6405511811023,&quot;left&quot;:55.83748031496062,&quot;top&quot;:125.6344094488189,&quot;width&quot;:1040.324960629921}"/>
</p:tagLst>
</file>

<file path=ppt/tags/tag19.xml><?xml version="1.0" encoding="utf-8"?>
<p:tagLst xmlns:p="http://schemas.openxmlformats.org/presentationml/2006/main">
  <p:tag name="KSO_WM_DIAGRAM_VIRTUALLY_FRAME" val="{&quot;height&quot;:478.6405511811023,&quot;left&quot;:55.83748031496062,&quot;top&quot;:125.6344094488189,&quot;width&quot;:1040.324960629921}"/>
</p:tagLst>
</file>

<file path=ppt/tags/tag2.xml><?xml version="1.0" encoding="utf-8"?>
<p:tagLst xmlns:p="http://schemas.openxmlformats.org/presentationml/2006/main">
  <p:tag name="KSO_WM_DIAGRAM_VIRTUALLY_FRAME" val="{&quot;height&quot;:274.57496062992135,&quot;left&quot;:62.50314960629921,&quot;top&quot;:270.4218897637795,&quot;width&quot;:1026.9937007874018}"/>
</p:tagLst>
</file>

<file path=ppt/tags/tag20.xml><?xml version="1.0" encoding="utf-8"?>
<p:tagLst xmlns:p="http://schemas.openxmlformats.org/presentationml/2006/main">
  <p:tag name="KSO_WM_DIAGRAM_VIRTUALLY_FRAME" val="{&quot;height&quot;:478.6405511811023,&quot;left&quot;:55.83748031496062,&quot;top&quot;:125.6344094488189,&quot;width&quot;:1040.324960629921}"/>
</p:tagLst>
</file>

<file path=ppt/tags/tag21.xml><?xml version="1.0" encoding="utf-8"?>
<p:tagLst xmlns:p="http://schemas.openxmlformats.org/presentationml/2006/main">
  <p:tag name="KSO_WM_DIAGRAM_VIRTUALLY_FRAME" val="{&quot;height&quot;:478.6405511811023,&quot;left&quot;:55.83748031496062,&quot;top&quot;:125.6344094488189,&quot;width&quot;:1040.324960629921}"/>
</p:tagLst>
</file>

<file path=ppt/tags/tag22.xml><?xml version="1.0" encoding="utf-8"?>
<p:tagLst xmlns:p="http://schemas.openxmlformats.org/presentationml/2006/main">
  <p:tag name="KSO_WM_DIAGRAM_VIRTUALLY_FRAME" val="{&quot;height&quot;:478.6405511811023,&quot;left&quot;:55.83748031496062,&quot;top&quot;:125.6344094488189,&quot;width&quot;:1040.324960629921}"/>
</p:tagLst>
</file>

<file path=ppt/tags/tag23.xml><?xml version="1.0" encoding="utf-8"?>
<p:tagLst xmlns:p="http://schemas.openxmlformats.org/presentationml/2006/main">
  <p:tag name="KSO_WM_DIAGRAM_VIRTUALLY_FRAME" val="{&quot;height&quot;:478.6405511811023,&quot;left&quot;:55.83748031496062,&quot;top&quot;:125.6344094488189,&quot;width&quot;:1040.324960629921}"/>
</p:tagLst>
</file>

<file path=ppt/tags/tag3.xml><?xml version="1.0" encoding="utf-8"?>
<p:tagLst xmlns:p="http://schemas.openxmlformats.org/presentationml/2006/main">
  <p:tag name="KSO_WM_DIAGRAM_VIRTUALLY_FRAME" val="{&quot;height&quot;:274.5749606299213,&quot;left&quot;:62.50314960629921,&quot;top&quot;:270.4218897637795,&quot;width&quot;:1026.9937007874018}"/>
</p:tagLst>
</file>

<file path=ppt/tags/tag4.xml><?xml version="1.0" encoding="utf-8"?>
<p:tagLst xmlns:p="http://schemas.openxmlformats.org/presentationml/2006/main">
  <p:tag name="KSO_WM_DIAGRAM_VIRTUALLY_FRAME" val="{&quot;height&quot;:274.57496062992135,&quot;left&quot;:62.50314960629921,&quot;top&quot;:270.4218897637795,&quot;width&quot;:1026.9937007874018}"/>
</p:tagLst>
</file>

<file path=ppt/tags/tag5.xml><?xml version="1.0" encoding="utf-8"?>
<p:tagLst xmlns:p="http://schemas.openxmlformats.org/presentationml/2006/main">
  <p:tag name="KSO_WM_DIAGRAM_VIRTUALLY_FRAME" val="{&quot;height&quot;:274.57496062992135,&quot;left&quot;:62.50314960629921,&quot;top&quot;:270.4218897637795,&quot;width&quot;:1026.9937007874018}"/>
</p:tagLst>
</file>

<file path=ppt/tags/tag6.xml><?xml version="1.0" encoding="utf-8"?>
<p:tagLst xmlns:p="http://schemas.openxmlformats.org/presentationml/2006/main">
  <p:tag name="KSO_WM_DIAGRAM_VIRTUALLY_FRAME" val="{&quot;height&quot;:274.57496062992135,&quot;left&quot;:62.50314960629921,&quot;top&quot;:270.4218897637795,&quot;width&quot;:1026.9937007874018}"/>
</p:tagLst>
</file>

<file path=ppt/tags/tag7.xml><?xml version="1.0" encoding="utf-8"?>
<p:tagLst xmlns:p="http://schemas.openxmlformats.org/presentationml/2006/main">
  <p:tag name="KSO_WM_DIAGRAM_VIRTUALLY_FRAME" val="{&quot;height&quot;:274.57496062992135,&quot;left&quot;:62.50314960629921,&quot;top&quot;:270.4218897637795,&quot;width&quot;:1026.9937007874018}"/>
</p:tagLst>
</file>

<file path=ppt/tags/tag8.xml><?xml version="1.0" encoding="utf-8"?>
<p:tagLst xmlns:p="http://schemas.openxmlformats.org/presentationml/2006/main">
  <p:tag name="KSO_WM_DIAGRAM_VIRTUALLY_FRAME" val="{&quot;height&quot;:274.57496062992135,&quot;left&quot;:62.50314960629921,&quot;top&quot;:270.4218897637795,&quot;width&quot;:1026.9937007874018}"/>
</p:tagLst>
</file>

<file path=ppt/tags/tag9.xml><?xml version="1.0" encoding="utf-8"?>
<p:tagLst xmlns:p="http://schemas.openxmlformats.org/presentationml/2006/main">
  <p:tag name="KSO_WM_DIAGRAM_VIRTUALLY_FRAME" val="{&quot;height&quot;:478.6405511811023,&quot;left&quot;:55.83748031496062,&quot;top&quot;:125.6344094488189,&quot;width&quot;:1040.324960629921}"/>
</p:tagLst>
</file>

<file path=ppt/theme/theme1.xml><?xml version="1.0" encoding="utf-8"?>
<a:theme xmlns:a="http://schemas.openxmlformats.org/drawingml/2006/main" name="1_Blue Waves">
  <a:themeElements>
    <a:clrScheme name="Blu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Blu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Blu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2187</Words>
  <Application>WPS Presentation</Application>
  <PresentationFormat>Custom</PresentationFormat>
  <Paragraphs>91</Paragraphs>
  <Slides>7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0" baseType="lpstr">
      <vt:lpstr>Arial</vt:lpstr>
      <vt:lpstr>SimSun</vt:lpstr>
      <vt:lpstr>Wingdings</vt:lpstr>
      <vt:lpstr>Instrument Sans Semi Bold</vt:lpstr>
      <vt:lpstr>Instrument Sans Semi Bold</vt:lpstr>
      <vt:lpstr>Instrument Sans Semi Bold</vt:lpstr>
      <vt:lpstr>Instrument Sans Medium</vt:lpstr>
      <vt:lpstr>Instrument Sans Medium</vt:lpstr>
      <vt:lpstr>Instrument Sans Medium</vt:lpstr>
      <vt:lpstr>Microsoft YaHei</vt:lpstr>
      <vt:lpstr>Arial Unicode MS</vt:lpstr>
      <vt:lpstr>Calibri</vt:lpstr>
      <vt:lpstr>1_Blue Waves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ditp</cp:lastModifiedBy>
  <cp:revision>6</cp:revision>
  <dcterms:created xsi:type="dcterms:W3CDTF">2025-11-16T10:09:00Z</dcterms:created>
  <dcterms:modified xsi:type="dcterms:W3CDTF">2025-11-25T17:49:07Z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9EAD0964B2934AC58B8D4453A0359803_13</vt:lpwstr>
  </property>
  <property fmtid="{D5CDD505-2E9C-101B-9397-08002B2CF9AE}" pid="3" name="KSOProductBuildVer">
    <vt:lpwstr>1033-12.2.0.23155</vt:lpwstr>
  </property>
</Properties>
</file>